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398" r:id="rId3"/>
    <p:sldId id="399" r:id="rId4"/>
    <p:sldId id="343" r:id="rId5"/>
    <p:sldId id="445" r:id="rId6"/>
    <p:sldId id="453" r:id="rId7"/>
    <p:sldId id="454" r:id="rId8"/>
    <p:sldId id="459" r:id="rId9"/>
    <p:sldId id="446" r:id="rId10"/>
    <p:sldId id="455" r:id="rId11"/>
    <p:sldId id="447" r:id="rId12"/>
    <p:sldId id="456" r:id="rId13"/>
    <p:sldId id="448" r:id="rId14"/>
    <p:sldId id="458" r:id="rId15"/>
    <p:sldId id="457" r:id="rId16"/>
    <p:sldId id="449" r:id="rId17"/>
    <p:sldId id="258" r:id="rId18"/>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80612" autoAdjust="0"/>
  </p:normalViewPr>
  <p:slideViewPr>
    <p:cSldViewPr>
      <p:cViewPr varScale="1">
        <p:scale>
          <a:sx n="89" d="100"/>
          <a:sy n="89" d="100"/>
        </p:scale>
        <p:origin x="1830"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3/17/2022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pavement images are used to train the GAN model to produce realistic images. Both the real and generated fake images are annotated and split into training data and validation data.</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labor-intensive.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Training and Tuning data are not enough for training and validating the model.</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the logic in annotate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which means more than a little drop in accuracy.</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225433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G will generate new images with the same statistics as the training set. And the discriminator will evaluate the results from G. the G ‘s work is to increase the error rate of the discriminative network.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351837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78355" y="3835473"/>
            <a:ext cx="7269261" cy="1885017"/>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grpSp>
        <p:nvGrpSpPr>
          <p:cNvPr id="11" name="Group 10">
            <a:extLst>
              <a:ext uri="{FF2B5EF4-FFF2-40B4-BE49-F238E27FC236}">
                <a16:creationId xmlns:a16="http://schemas.microsoft.com/office/drawing/2014/main" id="{B751BB7B-D96B-F548-A481-325241652329}"/>
              </a:ext>
            </a:extLst>
          </p:cNvPr>
          <p:cNvGrpSpPr/>
          <p:nvPr/>
        </p:nvGrpSpPr>
        <p:grpSpPr>
          <a:xfrm>
            <a:off x="1203535" y="2093255"/>
            <a:ext cx="6325667" cy="1199654"/>
            <a:chOff x="1567626" y="1412776"/>
            <a:chExt cx="6325667" cy="1199654"/>
          </a:xfrm>
        </p:grpSpPr>
        <p:sp>
          <p:nvSpPr>
            <p:cNvPr id="12" name="TextBox 11">
              <a:extLst>
                <a:ext uri="{FF2B5EF4-FFF2-40B4-BE49-F238E27FC236}">
                  <a16:creationId xmlns:a16="http://schemas.microsoft.com/office/drawing/2014/main" id="{E961ECCD-F13A-944B-BDB3-F61FE28FD92F}"/>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13" name="TextBox 12">
              <a:extLst>
                <a:ext uri="{FF2B5EF4-FFF2-40B4-BE49-F238E27FC236}">
                  <a16:creationId xmlns:a16="http://schemas.microsoft.com/office/drawing/2014/main" id="{96B97595-4CE3-4B4C-A11B-0569D378ABD5}"/>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14" name="TextBox 13">
              <a:extLst>
                <a:ext uri="{FF2B5EF4-FFF2-40B4-BE49-F238E27FC236}">
                  <a16:creationId xmlns:a16="http://schemas.microsoft.com/office/drawing/2014/main" id="{F360595E-2283-9D45-9EC2-D8E03BC9479E}"/>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15" name="TextBox 14">
              <a:extLst>
                <a:ext uri="{FF2B5EF4-FFF2-40B4-BE49-F238E27FC236}">
                  <a16:creationId xmlns:a16="http://schemas.microsoft.com/office/drawing/2014/main" id="{73B4D541-C8B0-794C-9AE6-6629A0DA46F5}"/>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16" name="TextBox 15">
              <a:extLst>
                <a:ext uri="{FF2B5EF4-FFF2-40B4-BE49-F238E27FC236}">
                  <a16:creationId xmlns:a16="http://schemas.microsoft.com/office/drawing/2014/main" id="{4CD80F6C-0ED8-4347-9819-349216CC5E27}"/>
                </a:ext>
              </a:extLst>
            </p:cNvPr>
            <p:cNvSpPr txBox="1"/>
            <p:nvPr/>
          </p:nvSpPr>
          <p:spPr>
            <a:xfrm>
              <a:off x="1691680" y="1412776"/>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17" name="TextBox 16">
              <a:extLst>
                <a:ext uri="{FF2B5EF4-FFF2-40B4-BE49-F238E27FC236}">
                  <a16:creationId xmlns:a16="http://schemas.microsoft.com/office/drawing/2014/main" id="{CFE9AD0E-8AE3-0646-BA75-F0EB79A6D6D3}"/>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18" name="Elbow Connector 17">
              <a:extLst>
                <a:ext uri="{FF2B5EF4-FFF2-40B4-BE49-F238E27FC236}">
                  <a16:creationId xmlns:a16="http://schemas.microsoft.com/office/drawing/2014/main" id="{6CB16B6F-FEFE-2144-8696-242247CAB4CC}"/>
                </a:ext>
              </a:extLst>
            </p:cNvPr>
            <p:cNvCxnSpPr>
              <a:cxnSpLocks/>
              <a:stCxn id="16" idx="2"/>
              <a:endCxn id="12" idx="0"/>
            </p:cNvCxnSpPr>
            <p:nvPr/>
          </p:nvCxnSpPr>
          <p:spPr>
            <a:xfrm rot="5400000">
              <a:off x="1972632" y="1639584"/>
              <a:ext cx="458198" cy="6201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671CA49-609C-DD4B-8389-75BCD3D8AA7E}"/>
                </a:ext>
              </a:extLst>
            </p:cNvPr>
            <p:cNvCxnSpPr>
              <a:cxnSpLocks/>
              <a:stCxn id="17" idx="3"/>
              <a:endCxn id="15"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0C6E1EA-A054-384E-A22B-4534855423E0}"/>
                </a:ext>
              </a:extLst>
            </p:cNvPr>
            <p:cNvCxnSpPr>
              <a:cxnSpLocks/>
              <a:stCxn id="17" idx="3"/>
              <a:endCxn id="14"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42988F-CAB3-6849-BACE-B05076955913}"/>
                </a:ext>
              </a:extLst>
            </p:cNvPr>
            <p:cNvCxnSpPr>
              <a:cxnSpLocks/>
              <a:stCxn id="12" idx="3"/>
              <a:endCxn id="17"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3E6C63-63CC-BA44-B786-FB3023FAB9AA}"/>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23" name="Elbow Connector 22">
              <a:extLst>
                <a:ext uri="{FF2B5EF4-FFF2-40B4-BE49-F238E27FC236}">
                  <a16:creationId xmlns:a16="http://schemas.microsoft.com/office/drawing/2014/main" id="{91264B1F-3594-934B-927E-78F2AB69E463}"/>
                </a:ext>
              </a:extLst>
            </p:cNvPr>
            <p:cNvCxnSpPr>
              <a:stCxn id="16" idx="2"/>
              <a:endCxn id="17" idx="0"/>
            </p:cNvCxnSpPr>
            <p:nvPr/>
          </p:nvCxnSpPr>
          <p:spPr>
            <a:xfrm rot="16200000" flipH="1">
              <a:off x="2589043" y="1643308"/>
              <a:ext cx="463686" cy="618175"/>
            </a:xfrm>
            <a:prstGeom prst="bentConnector3">
              <a:avLst>
                <a:gd name="adj1" fmla="val 48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AACB82C-75C3-EF4E-BD5F-1F802B48CA28}"/>
                </a:ext>
              </a:extLst>
            </p:cNvPr>
            <p:cNvCxnSpPr>
              <a:cxnSpLocks/>
              <a:stCxn id="14" idx="3"/>
              <a:endCxn id="13"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CAAF2B8-9037-464E-B58F-BA55A3F539DF}"/>
                </a:ext>
              </a:extLst>
            </p:cNvPr>
            <p:cNvCxnSpPr>
              <a:cxnSpLocks/>
              <a:stCxn id="15" idx="3"/>
              <a:endCxn id="13"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898E39-EDFC-594A-B280-9724D0D5C5D3}"/>
                </a:ext>
              </a:extLst>
            </p:cNvPr>
            <p:cNvCxnSpPr>
              <a:stCxn id="13" idx="3"/>
              <a:endCxn id="22"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17537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85315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3005806" y="3805757"/>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Arial" panose="020B0604020202020204" pitchFamily="34" charset="0"/>
                <a:cs typeface="Arial" panose="020B0604020202020204" pitchFamily="34" charset="0"/>
              </a:rPr>
              <a:t>Preprocess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F1 score decreases after applying the preprocess methods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Image preprocessing may not be a wise decision</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419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139219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6339276" y="3483880"/>
            <a:ext cx="2674800" cy="2522645"/>
          </a:xfrm>
          <a:noFill/>
          <a:ln>
            <a:solidFill>
              <a:schemeClr val="tx1"/>
            </a:solidFill>
          </a:ln>
        </p:spPr>
        <p:txBody>
          <a:bodyPr>
            <a:normAutofit fontScale="92500" lnSpcReduction="10000"/>
          </a:bodyPr>
          <a:lstStyle/>
          <a:p>
            <a:pPr marL="0" indent="0">
              <a:buNone/>
            </a:pPr>
            <a:r>
              <a:rPr lang="en-US" sz="1800" b="1"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0 epoch: The fake image was consisted of random noise.</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After 100000: The fake image was similar to the real image.</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1925468"/>
            <a:ext cx="5280727" cy="3007063"/>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1789504"/>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501718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Overall Process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addition of fake images brought an increase in the F1 score of 0.633 compared to the raw data accuracy of 0.581.</a:t>
            </a:r>
          </a:p>
        </p:txBody>
      </p:sp>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038600"/>
            <a:ext cx="3755977" cy="1409289"/>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first release annotated by DSPS;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second release annotated by team members;</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+the selected 100 fake images.</a:t>
            </a:r>
          </a:p>
        </p:txBody>
      </p:sp>
      <p:grpSp>
        <p:nvGrpSpPr>
          <p:cNvPr id="21" name="Group 20">
            <a:extLst>
              <a:ext uri="{FF2B5EF4-FFF2-40B4-BE49-F238E27FC236}">
                <a16:creationId xmlns:a16="http://schemas.microsoft.com/office/drawing/2014/main" id="{8A53ED8F-E665-419B-A0AF-5825918BCAC5}"/>
              </a:ext>
            </a:extLst>
          </p:cNvPr>
          <p:cNvGrpSpPr/>
          <p:nvPr/>
        </p:nvGrpSpPr>
        <p:grpSpPr>
          <a:xfrm>
            <a:off x="4821690" y="1641137"/>
            <a:ext cx="3852838" cy="2193964"/>
            <a:chOff x="636485" y="566412"/>
            <a:chExt cx="3852838" cy="2193964"/>
          </a:xfrm>
        </p:grpSpPr>
        <p:pic>
          <p:nvPicPr>
            <p:cNvPr id="22" name="Picture 21">
              <a:extLst>
                <a:ext uri="{FF2B5EF4-FFF2-40B4-BE49-F238E27FC236}">
                  <a16:creationId xmlns:a16="http://schemas.microsoft.com/office/drawing/2014/main" id="{3F880BBB-E84F-44E5-8C99-C3EA162EE45F}"/>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1510D37A-A161-40CA-B0DC-656D44243CCD}"/>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593D407C-983A-4CE3-9C8D-A3A85419FE04}"/>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9F7CF8F8-C67D-404F-9A72-04C1CDE6038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6DE108A2-CC91-4F65-A613-564CB9156753}"/>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3A4AA860-6115-4441-A30B-96D91D084906}"/>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F5FCADB5-EBCB-42FD-8A2F-05F888FD59C7}"/>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E6C319D0-A3BC-402A-B5BA-6827E42C8F1E}"/>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15C61443-4482-4362-B9F9-269648BDB825}"/>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ABAA148-5762-4A72-8D91-689BD7213B88}"/>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2F3618-57FF-439E-9E94-0E11EDED925A}"/>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C723E4-C3B7-4CBB-BBFA-E40AC8198581}"/>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942B59-B032-4B3F-BE8F-A5A445971770}"/>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11D1D8F-D3EE-4710-9400-E4F77591FB1A}"/>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48B44D6C-2636-4F19-875E-28460D4FEB5F}"/>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E56F89E1-E1A9-497F-90D8-AA1BE4D8E97C}"/>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5307" y="3962400"/>
            <a:ext cx="3283978" cy="2229021"/>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619006" y="1428437"/>
            <a:ext cx="4220194" cy="476298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488658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52718" y="2209800"/>
            <a:ext cx="7969978" cy="2647277"/>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1. Image preprocessing methods such as histogram equalization, Gaussian filter and image normalization decrease the F1 score of the test result showing not a wise way in road distress inspection.</a:t>
            </a:r>
          </a:p>
          <a:p>
            <a:pPr>
              <a:buFont typeface="Wingdings" pitchFamily="2" charset="2"/>
              <a:buChar char="Ø"/>
            </a:pPr>
            <a:r>
              <a:rPr lang="en-US" sz="1800" dirty="0">
                <a:latin typeface="Arial" panose="020B0604020202020204" pitchFamily="34" charset="0"/>
                <a:cs typeface="Arial" panose="020B0604020202020204" pitchFamily="34" charset="0"/>
              </a:rPr>
              <a:t>2. GAN can produce fake images to enlarge the amount of train data, as deep learning depends a lot in quality and quantity in the dataset.</a:t>
            </a:r>
          </a:p>
          <a:p>
            <a:pPr>
              <a:buFont typeface="Wingdings" pitchFamily="2" charset="2"/>
              <a:buChar char="Ø"/>
            </a:pPr>
            <a:r>
              <a:rPr lang="en-US" sz="1800" dirty="0">
                <a:latin typeface="Arial" panose="020B0604020202020204" pitchFamily="34" charset="0"/>
                <a:cs typeface="Arial" panose="020B0604020202020204" pitchFamily="34" charset="0"/>
              </a:rPr>
              <a:t>3. In the overall procedure, based on the YOLOv5 object detection model, the GAN gains its importance in image augmentation and promotes a better result in the pavement distress inspection.</a:t>
            </a:r>
          </a:p>
          <a:p>
            <a:pPr>
              <a:buFont typeface="Wingdings" pitchFamily="2" charset="2"/>
              <a:buChar char="Ø"/>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76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5" name="Text Placeholder 4"/>
          <p:cNvSpPr>
            <a:spLocks noGrp="1"/>
          </p:cNvSpPr>
          <p:nvPr>
            <p:ph type="body" idx="1"/>
          </p:nvPr>
        </p:nvSpPr>
        <p:spPr>
          <a:xfrm>
            <a:off x="685800" y="4114800"/>
            <a:ext cx="7772400" cy="1500187"/>
          </a:xfrm>
        </p:spPr>
        <p:txBody>
          <a:bodyPr/>
          <a:lstStyle/>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a:t>
            </a:r>
            <a:r>
              <a:rPr lang="en-US" u="sng" dirty="0">
                <a:latin typeface="Times New Roman" panose="02020603050405020304" pitchFamily="18" charset="0"/>
                <a:cs typeface="Times New Roman" panose="02020603050405020304" pitchFamily="18" charset="0"/>
              </a:rPr>
              <a:t>tjzhang@u.boisestate.edu</a:t>
            </a:r>
          </a:p>
        </p:txBody>
      </p:sp>
    </p:spTree>
    <p:extLst>
      <p:ext uri="{BB962C8B-B14F-4D97-AF65-F5344CB8AC3E}">
        <p14:creationId xmlns:p14="http://schemas.microsoft.com/office/powerpoint/2010/main" val="100249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D5F6D02-724E-466C-80E5-B4F70DE7B0B7}"/>
              </a:ext>
            </a:extLst>
          </p:cNvPr>
          <p:cNvPicPr>
            <a:picLocks noChangeAspect="1"/>
          </p:cNvPicPr>
          <p:nvPr/>
        </p:nvPicPr>
        <p:blipFill>
          <a:blip r:embed="rId3"/>
          <a:stretch>
            <a:fillRect/>
          </a:stretch>
        </p:blipFill>
        <p:spPr>
          <a:xfrm>
            <a:off x="3712852" y="4099085"/>
            <a:ext cx="4844715" cy="2133600"/>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3633154" y="1815645"/>
            <a:ext cx="5106092" cy="1380824"/>
          </a:xfrm>
          <a:solidFill>
            <a:schemeClr val="accent3">
              <a:lumMod val="20000"/>
              <a:lumOff val="80000"/>
            </a:schemeClr>
          </a:solidFill>
          <a:ln>
            <a:solidFill>
              <a:schemeClr val="tx2">
                <a:lumMod val="40000"/>
                <a:lumOff val="60000"/>
              </a:schemeClr>
            </a:solidFill>
          </a:ln>
        </p:spPr>
        <p:txBody>
          <a:bodyPr>
            <a:normAutofit/>
          </a:bodyPr>
          <a:lstStyle/>
          <a:p>
            <a:pPr marL="0" indent="0">
              <a:buNone/>
            </a:pPr>
            <a:r>
              <a:rPr lang="en-US" sz="1200" dirty="0">
                <a:latin typeface="Arial" panose="020B0604020202020204" pitchFamily="34" charset="0"/>
                <a:cs typeface="Arial" panose="020B0604020202020204" pitchFamily="34" charset="0"/>
              </a:rPr>
              <a:t>From: Organizers of DSPS22 (Kansas city, Jefferson city, Columbia, Missouri)</a:t>
            </a:r>
          </a:p>
          <a:p>
            <a:pPr marL="0" indent="0">
              <a:buNone/>
            </a:pPr>
            <a:r>
              <a:rPr lang="en-US" sz="1200" dirty="0">
                <a:latin typeface="Arial" panose="020B0604020202020204" pitchFamily="34" charset="0"/>
                <a:cs typeface="Arial" panose="020B0604020202020204" pitchFamily="34" charset="0"/>
              </a:rPr>
              <a:t>Distress: 7 main distress types</a:t>
            </a:r>
          </a:p>
          <a:p>
            <a:pPr marL="0" indent="0">
              <a:buNone/>
            </a:pPr>
            <a:r>
              <a:rPr lang="en-US" sz="1200" dirty="0">
                <a:latin typeface="Arial" panose="020B0604020202020204" pitchFamily="34" charset="0"/>
                <a:cs typeface="Arial" panose="020B0604020202020204" pitchFamily="34" charset="0"/>
              </a:rPr>
              <a:t>Resolution: 2011×1014 pixels</a:t>
            </a:r>
          </a:p>
          <a:p>
            <a:pPr marL="0" indent="0">
              <a:buNone/>
            </a:pPr>
            <a:r>
              <a:rPr lang="en-US" sz="1200" dirty="0">
                <a:latin typeface="Arial" panose="020B0604020202020204" pitchFamily="34" charset="0"/>
                <a:cs typeface="Arial" panose="020B0604020202020204" pitchFamily="34" charset="0"/>
              </a:rPr>
              <a:t>Annotation: The second release data was annotated by our team members while the first release was annotated by Sponsor.</a:t>
            </a:r>
          </a:p>
        </p:txBody>
      </p:sp>
      <p:sp>
        <p:nvSpPr>
          <p:cNvPr id="12" name="Content Placeholder 2">
            <a:extLst>
              <a:ext uri="{FF2B5EF4-FFF2-40B4-BE49-F238E27FC236}">
                <a16:creationId xmlns:a16="http://schemas.microsoft.com/office/drawing/2014/main" id="{955FBE86-A4F9-40EB-8E3C-B598E12B65FD}"/>
              </a:ext>
            </a:extLst>
          </p:cNvPr>
          <p:cNvSpPr txBox="1">
            <a:spLocks/>
          </p:cNvSpPr>
          <p:nvPr/>
        </p:nvSpPr>
        <p:spPr>
          <a:xfrm>
            <a:off x="3651990" y="3540030"/>
            <a:ext cx="5087255" cy="637179"/>
          </a:xfrm>
          <a:prstGeom prst="rect">
            <a:avLst/>
          </a:prstGeom>
          <a:solidFill>
            <a:schemeClr val="accent3">
              <a:lumMod val="20000"/>
              <a:lumOff val="80000"/>
            </a:schemeClr>
          </a:solidFill>
          <a:ln>
            <a:solidFill>
              <a:schemeClr val="tx2">
                <a:lumMod val="40000"/>
                <a:lumOff val="60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latin typeface="Arial" panose="020B0604020202020204" pitchFamily="34" charset="0"/>
                <a:cs typeface="Arial" panose="020B0604020202020204" pitchFamily="34" charset="0"/>
              </a:rPr>
              <a:t>From: Generative Adversarial Network</a:t>
            </a:r>
          </a:p>
          <a:p>
            <a:pPr marL="0" indent="0">
              <a:buFont typeface="Arial" pitchFamily="34" charset="0"/>
              <a:buNone/>
            </a:pPr>
            <a:r>
              <a:rPr lang="en-US" sz="1400" dirty="0">
                <a:latin typeface="Arial" panose="020B0604020202020204" pitchFamily="34" charset="0"/>
                <a:cs typeface="Arial" panose="020B0604020202020204" pitchFamily="34" charset="0"/>
              </a:rPr>
              <a:t>Annotation: by team members</a:t>
            </a:r>
          </a:p>
          <a:p>
            <a:pPr marL="0" indent="0">
              <a:buFont typeface="Arial" pitchFamily="34" charset="0"/>
              <a:buNone/>
            </a:pPr>
            <a:endParaRPr lang="en-US" sz="1800" dirty="0">
              <a:latin typeface="Arial" panose="020B0604020202020204" pitchFamily="34" charset="0"/>
              <a:cs typeface="Arial" panose="020B0604020202020204" pitchFamily="34" charset="0"/>
            </a:endParaRPr>
          </a:p>
        </p:txBody>
      </p:sp>
      <p:grpSp>
        <p:nvGrpSpPr>
          <p:cNvPr id="6" name="组合 130">
            <a:extLst>
              <a:ext uri="{FF2B5EF4-FFF2-40B4-BE49-F238E27FC236}">
                <a16:creationId xmlns:a16="http://schemas.microsoft.com/office/drawing/2014/main" id="{F15A1DD1-42B4-4BA3-A871-2E04CC838EC2}"/>
              </a:ext>
            </a:extLst>
          </p:cNvPr>
          <p:cNvGrpSpPr/>
          <p:nvPr/>
        </p:nvGrpSpPr>
        <p:grpSpPr>
          <a:xfrm>
            <a:off x="2356283" y="1778843"/>
            <a:ext cx="1046002" cy="1380824"/>
            <a:chOff x="8990097" y="121166"/>
            <a:chExt cx="1046002" cy="1380824"/>
          </a:xfrm>
        </p:grpSpPr>
        <p:sp>
          <p:nvSpPr>
            <p:cNvPr id="7" name="流程图: 磁盘 131">
              <a:extLst>
                <a:ext uri="{FF2B5EF4-FFF2-40B4-BE49-F238E27FC236}">
                  <a16:creationId xmlns:a16="http://schemas.microsoft.com/office/drawing/2014/main" id="{55050720-57E0-403A-8F92-1CE1AB2F1EC2}"/>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Real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椭圆 132">
              <a:extLst>
                <a:ext uri="{FF2B5EF4-FFF2-40B4-BE49-F238E27FC236}">
                  <a16:creationId xmlns:a16="http://schemas.microsoft.com/office/drawing/2014/main" id="{94E9F635-307E-4763-B304-55AF98297E1F}"/>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130">
            <a:extLst>
              <a:ext uri="{FF2B5EF4-FFF2-40B4-BE49-F238E27FC236}">
                <a16:creationId xmlns:a16="http://schemas.microsoft.com/office/drawing/2014/main" id="{715E01DB-78F4-4305-A29B-AD94C2702D80}"/>
              </a:ext>
            </a:extLst>
          </p:cNvPr>
          <p:cNvGrpSpPr/>
          <p:nvPr/>
        </p:nvGrpSpPr>
        <p:grpSpPr>
          <a:xfrm>
            <a:off x="2403094" y="3566028"/>
            <a:ext cx="1046002" cy="1380824"/>
            <a:chOff x="8990097" y="121166"/>
            <a:chExt cx="1046002" cy="1380824"/>
          </a:xfrm>
        </p:grpSpPr>
        <p:sp>
          <p:nvSpPr>
            <p:cNvPr id="10" name="流程图: 磁盘 131">
              <a:extLst>
                <a:ext uri="{FF2B5EF4-FFF2-40B4-BE49-F238E27FC236}">
                  <a16:creationId xmlns:a16="http://schemas.microsoft.com/office/drawing/2014/main" id="{173B9B97-D090-4F6E-AA58-0141FC099AFD}"/>
                </a:ext>
              </a:extLst>
            </p:cNvPr>
            <p:cNvSpPr/>
            <p:nvPr/>
          </p:nvSpPr>
          <p:spPr>
            <a:xfrm>
              <a:off x="8990097" y="121166"/>
              <a:ext cx="1046002"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Fake Images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32">
              <a:extLst>
                <a:ext uri="{FF2B5EF4-FFF2-40B4-BE49-F238E27FC236}">
                  <a16:creationId xmlns:a16="http://schemas.microsoft.com/office/drawing/2014/main" id="{426F98B6-83D3-4E64-9F8A-4EA30B3D1966}"/>
                </a:ext>
              </a:extLst>
            </p:cNvPr>
            <p:cNvSpPr/>
            <p:nvPr/>
          </p:nvSpPr>
          <p:spPr>
            <a:xfrm>
              <a:off x="913839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85">
            <a:extLst>
              <a:ext uri="{FF2B5EF4-FFF2-40B4-BE49-F238E27FC236}">
                <a16:creationId xmlns:a16="http://schemas.microsoft.com/office/drawing/2014/main" id="{E60068DD-A1C5-493F-A987-3E7B388480AF}"/>
              </a:ext>
            </a:extLst>
          </p:cNvPr>
          <p:cNvPicPr>
            <a:picLocks noChangeAspect="1"/>
          </p:cNvPicPr>
          <p:nvPr/>
        </p:nvPicPr>
        <p:blipFill>
          <a:blip r:embed="rId4"/>
          <a:stretch>
            <a:fillRect/>
          </a:stretch>
        </p:blipFill>
        <p:spPr>
          <a:xfrm>
            <a:off x="372803" y="2571750"/>
            <a:ext cx="1724025" cy="857250"/>
          </a:xfrm>
          <a:prstGeom prst="rect">
            <a:avLst/>
          </a:prstGeom>
        </p:spPr>
      </p:pic>
      <p:sp>
        <p:nvSpPr>
          <p:cNvPr id="15" name="椭圆形标注 86">
            <a:extLst>
              <a:ext uri="{FF2B5EF4-FFF2-40B4-BE49-F238E27FC236}">
                <a16:creationId xmlns:a16="http://schemas.microsoft.com/office/drawing/2014/main" id="{E164D732-AD92-4091-8F37-D31C609514A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形标注 87">
            <a:extLst>
              <a:ext uri="{FF2B5EF4-FFF2-40B4-BE49-F238E27FC236}">
                <a16:creationId xmlns:a16="http://schemas.microsoft.com/office/drawing/2014/main" id="{EA050760-74EE-4A10-823B-7C11C7092317}"/>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26374629-6AC6-439C-9E63-D447280C157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91">
            <a:extLst>
              <a:ext uri="{FF2B5EF4-FFF2-40B4-BE49-F238E27FC236}">
                <a16:creationId xmlns:a16="http://schemas.microsoft.com/office/drawing/2014/main" id="{1D892028-3475-4171-BF2C-6620EBCE2D35}"/>
              </a:ext>
            </a:extLst>
          </p:cNvPr>
          <p:cNvPicPr>
            <a:picLocks noChangeAspect="1"/>
          </p:cNvPicPr>
          <p:nvPr/>
        </p:nvPicPr>
        <p:blipFill>
          <a:blip r:embed="rId6"/>
          <a:stretch>
            <a:fillRect/>
          </a:stretch>
        </p:blipFill>
        <p:spPr>
          <a:xfrm rot="5400000" flipH="1">
            <a:off x="1476315" y="1786597"/>
            <a:ext cx="472963" cy="457456"/>
          </a:xfrm>
          <a:prstGeom prst="rect">
            <a:avLst/>
          </a:prstGeom>
        </p:spPr>
      </p:pic>
      <p:pic>
        <p:nvPicPr>
          <p:cNvPr id="21" name="图片 10">
            <a:extLst>
              <a:ext uri="{FF2B5EF4-FFF2-40B4-BE49-F238E27FC236}">
                <a16:creationId xmlns:a16="http://schemas.microsoft.com/office/drawing/2014/main" id="{F550AE66-0E1F-4712-9827-F24A929E8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384" y="3625612"/>
            <a:ext cx="1981200" cy="1200150"/>
          </a:xfrm>
          <a:prstGeom prst="rect">
            <a:avLst/>
          </a:prstGeom>
        </p:spPr>
      </p:pic>
    </p:spTree>
    <p:extLst>
      <p:ext uri="{BB962C8B-B14F-4D97-AF65-F5344CB8AC3E}">
        <p14:creationId xmlns:p14="http://schemas.microsoft.com/office/powerpoint/2010/main" val="229655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solidFill>
            <a:srgbClr val="D3DEF1"/>
          </a:solid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682388" y="4045202"/>
            <a:ext cx="7155783" cy="1995797"/>
          </a:xfrm>
          <a:prstGeom prst="roundRect">
            <a:avLst/>
          </a:prstGeom>
          <a:solidFill>
            <a:srgbClr val="FCE5D4"/>
          </a:solid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solidFill>
            <a:srgbClr val="E8F4F8"/>
          </a:solidFill>
          <a:ln w="12700">
            <a:solidFill>
              <a:srgbClr val="349ABE"/>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330876"/>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330875"/>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425353" y="4267199"/>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17057" y="4267198"/>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423449" y="5154099"/>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277210" y="4181868"/>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45546" y="1987441"/>
            <a:ext cx="2836630" cy="715962"/>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a:p>
            <a:pPr marL="0" indent="0">
              <a:buNone/>
            </a:pPr>
            <a:r>
              <a:rPr lang="en-US" sz="1600" dirty="0">
                <a:latin typeface="Times New Roman" panose="02020603050405020304" pitchFamily="18" charset="0"/>
                <a:cs typeface="Times New Roman" panose="02020603050405020304" pitchFamily="18" charset="0"/>
              </a:rPr>
              <a:t>To: </a:t>
            </a:r>
            <a:r>
              <a:rPr lang="en-US" sz="1600" b="1" dirty="0">
                <a:latin typeface="Times New Roman" panose="02020603050405020304" pitchFamily="18" charset="0"/>
                <a:cs typeface="Times New Roman" panose="02020603050405020304" pitchFamily="18" charset="0"/>
              </a:rPr>
              <a:t>Denoise the Images</a:t>
            </a:r>
          </a:p>
        </p:txBody>
      </p:sp>
      <p:grpSp>
        <p:nvGrpSpPr>
          <p:cNvPr id="38" name="Group 37">
            <a:extLst>
              <a:ext uri="{FF2B5EF4-FFF2-40B4-BE49-F238E27FC236}">
                <a16:creationId xmlns:a16="http://schemas.microsoft.com/office/drawing/2014/main" id="{F11FB404-F375-4038-8DD8-A715D8067088}"/>
              </a:ext>
            </a:extLst>
          </p:cNvPr>
          <p:cNvGrpSpPr/>
          <p:nvPr/>
        </p:nvGrpSpPr>
        <p:grpSpPr>
          <a:xfrm>
            <a:off x="4572000" y="1662984"/>
            <a:ext cx="4125971" cy="2366651"/>
            <a:chOff x="1789168" y="2060847"/>
            <a:chExt cx="3203812" cy="1837702"/>
          </a:xfrm>
        </p:grpSpPr>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43" name="TextBox 42">
              <a:extLst>
                <a:ext uri="{FF2B5EF4-FFF2-40B4-BE49-F238E27FC236}">
                  <a16:creationId xmlns:a16="http://schemas.microsoft.com/office/drawing/2014/main" id="{3441DA89-F9D2-4872-A5D4-81B4F00C34B9}"/>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44" name="TextBox 43">
              <a:extLst>
                <a:ext uri="{FF2B5EF4-FFF2-40B4-BE49-F238E27FC236}">
                  <a16:creationId xmlns:a16="http://schemas.microsoft.com/office/drawing/2014/main" id="{C5474441-AE7F-43BA-8330-83DAB4E63164}"/>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45" name="TextBox 44">
              <a:extLst>
                <a:ext uri="{FF2B5EF4-FFF2-40B4-BE49-F238E27FC236}">
                  <a16:creationId xmlns:a16="http://schemas.microsoft.com/office/drawing/2014/main" id="{5C70CFAA-A839-4177-9A89-8CE3F640EB99}"/>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46" name="TextBox 45">
              <a:extLst>
                <a:ext uri="{FF2B5EF4-FFF2-40B4-BE49-F238E27FC236}">
                  <a16:creationId xmlns:a16="http://schemas.microsoft.com/office/drawing/2014/main" id="{E7011AFA-A423-468A-9F8F-E6E9D3A3D61D}"/>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
        <p:nvSpPr>
          <p:cNvPr id="47" name="Content Placeholder 2">
            <a:extLst>
              <a:ext uri="{FF2B5EF4-FFF2-40B4-BE49-F238E27FC236}">
                <a16:creationId xmlns:a16="http://schemas.microsoft.com/office/drawing/2014/main" id="{9859BEFC-C1B7-4F26-AB4B-E364417E7078}"/>
              </a:ext>
            </a:extLst>
          </p:cNvPr>
          <p:cNvSpPr txBox="1">
            <a:spLocks/>
          </p:cNvSpPr>
          <p:nvPr/>
        </p:nvSpPr>
        <p:spPr>
          <a:xfrm>
            <a:off x="435023" y="284631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a:t>
            </a:r>
          </a:p>
        </p:txBody>
      </p:sp>
      <p:sp>
        <p:nvSpPr>
          <p:cNvPr id="14" name="圆角矩形 82">
            <a:extLst>
              <a:ext uri="{FF2B5EF4-FFF2-40B4-BE49-F238E27FC236}">
                <a16:creationId xmlns:a16="http://schemas.microsoft.com/office/drawing/2014/main" id="{832115AB-CF89-4ECC-A0FA-861BCF34F7A1}"/>
              </a:ext>
            </a:extLst>
          </p:cNvPr>
          <p:cNvSpPr/>
          <p:nvPr/>
        </p:nvSpPr>
        <p:spPr>
          <a:xfrm>
            <a:off x="4426327" y="1519226"/>
            <a:ext cx="441287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67914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600" y="1600201"/>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other</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1746212" y="3031863"/>
            <a:ext cx="5651576" cy="2819400"/>
          </a:xfrm>
          <a:prstGeom prst="rect">
            <a:avLst/>
          </a:prstGeom>
        </p:spPr>
      </p:pic>
      <p:sp>
        <p:nvSpPr>
          <p:cNvPr id="5" name="Rectangle 4">
            <a:extLst>
              <a:ext uri="{FF2B5EF4-FFF2-40B4-BE49-F238E27FC236}">
                <a16:creationId xmlns:a16="http://schemas.microsoft.com/office/drawing/2014/main" id="{E639FF34-30A5-4F92-ACCD-1C0C59FC3284}"/>
              </a:ext>
            </a:extLst>
          </p:cNvPr>
          <p:cNvSpPr/>
          <p:nvPr/>
        </p:nvSpPr>
        <p:spPr>
          <a:xfrm>
            <a:off x="2438400" y="30569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7A0DD49-B068-4025-95BD-60054EBC9B36}"/>
              </a:ext>
            </a:extLst>
          </p:cNvPr>
          <p:cNvSpPr/>
          <p:nvPr/>
        </p:nvSpPr>
        <p:spPr>
          <a:xfrm>
            <a:off x="5334000" y="3742764"/>
            <a:ext cx="9906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82">
            <a:extLst>
              <a:ext uri="{FF2B5EF4-FFF2-40B4-BE49-F238E27FC236}">
                <a16:creationId xmlns:a16="http://schemas.microsoft.com/office/drawing/2014/main" id="{27F12F41-8E22-4B73-B85F-ADBE417386FC}"/>
              </a:ext>
            </a:extLst>
          </p:cNvPr>
          <p:cNvSpPr/>
          <p:nvPr/>
        </p:nvSpPr>
        <p:spPr>
          <a:xfrm>
            <a:off x="687088" y="2895600"/>
            <a:ext cx="7923512" cy="305696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426985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CE464-7323-4DB1-B181-CA4E5BD80D0E}"/>
              </a:ext>
            </a:extLst>
          </p:cNvPr>
          <p:cNvPicPr>
            <a:picLocks noChangeAspect="1"/>
          </p:cNvPicPr>
          <p:nvPr/>
        </p:nvPicPr>
        <p:blipFill>
          <a:blip r:embed="rId3"/>
          <a:stretch>
            <a:fillRect/>
          </a:stretch>
        </p:blipFill>
        <p:spPr>
          <a:xfrm>
            <a:off x="5567302" y="4298825"/>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27728" y="1880668"/>
            <a:ext cx="2836630" cy="1798035"/>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2"/>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3"/>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1067467750"/>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125573</TotalTime>
  <Words>1189</Words>
  <Application>Microsoft Office PowerPoint</Application>
  <PresentationFormat>On-screen Show (4:3)</PresentationFormat>
  <Paragraphs>185</Paragraphs>
  <Slides>16</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微软雅黑</vt:lpstr>
      <vt:lpstr>Arial</vt:lpstr>
      <vt:lpstr>Calibri</vt:lpstr>
      <vt:lpstr>Garamond</vt:lpstr>
      <vt:lpstr>Gotham-Book</vt:lpstr>
      <vt:lpstr>Gotham-Medium</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Methodology</vt:lpstr>
      <vt:lpstr>Methodology</vt:lpstr>
      <vt:lpstr>Methodology</vt:lpstr>
      <vt:lpstr>Methodology</vt:lpstr>
      <vt:lpstr>Methodology</vt:lpstr>
      <vt:lpstr>Methodology</vt:lpstr>
      <vt:lpstr>Results</vt:lpstr>
      <vt:lpstr>Results</vt:lpstr>
      <vt:lpstr>Results</vt:lpstr>
      <vt:lpstr>Conclusion</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tianjie zhang</cp:lastModifiedBy>
  <cp:revision>480</cp:revision>
  <dcterms:created xsi:type="dcterms:W3CDTF">2015-02-18T20:10:19Z</dcterms:created>
  <dcterms:modified xsi:type="dcterms:W3CDTF">2022-03-17T18:26:17Z</dcterms:modified>
</cp:coreProperties>
</file>